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drawings/drawing5.xml" ContentType="application/vnd.openxmlformats-officedocument.drawingml.chartshapes+xml"/>
  <Override PartName="/ppt/charts/chart6.xml" ContentType="application/vnd.openxmlformats-officedocument.drawingml.chart+xml"/>
  <Override PartName="/ppt/drawings/drawing6.xml" ContentType="application/vnd.openxmlformats-officedocument.drawingml.chartshapes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9" r:id="rId3"/>
    <p:sldId id="257" r:id="rId4"/>
    <p:sldId id="260" r:id="rId5"/>
    <p:sldId id="258" r:id="rId6"/>
  </p:sldIdLst>
  <p:sldSz cx="6858000" cy="9144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014" y="25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5.3989112775050328E-2"/>
          <c:y val="6.5544619422572246E-3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по полу:</c:v>
                </c:pt>
              </c:strCache>
            </c:strRef>
          </c:tx>
          <c:spPr>
            <a:solidFill>
              <a:schemeClr val="lt1"/>
            </a:solidFill>
            <a:ln w="15875" cap="flat" cmpd="sng" algn="ctr">
              <a:solidFill>
                <a:schemeClr val="accent3">
                  <a:shade val="75000"/>
                  <a:satMod val="125000"/>
                  <a:lumMod val="75000"/>
                </a:schemeClr>
              </a:solidFill>
              <a:prstDash val="solid"/>
            </a:ln>
            <a:effectLst/>
          </c:spPr>
          <c:dPt>
            <c:idx val="0"/>
            <c:bubble3D val="0"/>
          </c:dPt>
          <c:dLbls>
            <c:dLbl>
              <c:idx val="0"/>
              <c:layout>
                <c:manualLayout>
                  <c:x val="4.5117725937428139E-2"/>
                  <c:y val="3.8845404466303905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230483434657131E-2"/>
                  <c:y val="-0.20717549048695416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300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мужчины </c:v>
                </c:pt>
                <c:pt idx="1">
                  <c:v>женщины</c:v>
                </c:pt>
              </c:strCache>
            </c:strRef>
          </c:cat>
          <c:val>
            <c:numRef>
              <c:f>Лист1!$B$2:$B$3</c:f>
              <c:numCache>
                <c:formatCode>0.0%</c:formatCode>
                <c:ptCount val="2"/>
                <c:pt idx="0">
                  <c:v>0.55300000000000005</c:v>
                </c:pt>
                <c:pt idx="1">
                  <c:v>0.44700000000000001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200">
          <a:solidFill>
            <a:schemeClr val="tx1"/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по возрасту:</a:t>
            </a:r>
          </a:p>
        </c:rich>
      </c:tx>
      <c:layout>
        <c:manualLayout>
          <c:xMode val="edge"/>
          <c:yMode val="edge"/>
          <c:x val="4.9953674920585577E-2"/>
          <c:y val="0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по возрасту</c:v>
                </c:pt>
              </c:strCache>
            </c:strRef>
          </c:tx>
          <c:spPr>
            <a:ln>
              <a:solidFill>
                <a:schemeClr val="bg1">
                  <a:lumMod val="50000"/>
                </a:schemeClr>
              </a:solidFill>
            </a:ln>
          </c:spPr>
          <c:dPt>
            <c:idx val="0"/>
            <c:bubble3D val="0"/>
            <c:explosion val="9"/>
            <c:spPr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c:spPr>
          </c:dPt>
          <c:dPt>
            <c:idx val="1"/>
            <c:bubble3D val="0"/>
            <c:explosion val="7"/>
            <c:spPr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c:spPr>
          </c:dPt>
          <c:dPt>
            <c:idx val="2"/>
            <c:bubble3D val="0"/>
            <c:explosion val="9"/>
          </c:dPt>
          <c:dPt>
            <c:idx val="3"/>
            <c:bubble3D val="0"/>
            <c:explosion val="7"/>
            <c:spPr>
              <a:solidFill>
                <a:schemeClr val="bg2"/>
              </a:solidFill>
              <a:ln>
                <a:solidFill>
                  <a:schemeClr val="bg1">
                    <a:lumMod val="50000"/>
                  </a:schemeClr>
                </a:solidFill>
              </a:ln>
            </c:spPr>
          </c:dPt>
          <c:dPt>
            <c:idx val="4"/>
            <c:bubble3D val="0"/>
            <c:explosion val="11"/>
            <c:spPr>
              <a:solidFill>
                <a:schemeClr val="accent3">
                  <a:lumMod val="40000"/>
                  <a:lumOff val="6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c:spPr>
          </c:dPt>
          <c:dPt>
            <c:idx val="5"/>
            <c:bubble3D val="0"/>
            <c:explosion val="11"/>
            <c:spPr>
              <a:solidFill>
                <a:schemeClr val="accent3">
                  <a:lumMod val="20000"/>
                  <a:lumOff val="8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c:spPr>
          </c:dPt>
          <c:dLbls>
            <c:dLbl>
              <c:idx val="0"/>
              <c:layout>
                <c:manualLayout>
                  <c:x val="-6.1685820032834342E-2"/>
                  <c:y val="-4.2434805562133783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0843213588366152E-2"/>
                  <c:y val="-2.1217402781066892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15806991383413801"/>
                  <c:y val="-5.3043506952667229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4.6264668596574736E-2"/>
                  <c:y val="-0.12730441668640136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5421151436259606E-2"/>
                  <c:y val="-5.8347857647933953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4.6264365024625755E-2"/>
                  <c:y val="-1.5913052085800169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Лист1!$A$2:$A$7</c:f>
              <c:strCache>
                <c:ptCount val="6"/>
                <c:pt idx="0">
                  <c:v>от 14 до 15 лет</c:v>
                </c:pt>
                <c:pt idx="1">
                  <c:v>от 16 до 17 лет</c:v>
                </c:pt>
                <c:pt idx="2">
                  <c:v>от 18 до 29 лет</c:v>
                </c:pt>
                <c:pt idx="3">
                  <c:v>от 30 до 39 лет</c:v>
                </c:pt>
                <c:pt idx="4">
                  <c:v>от 40 до 49 лет</c:v>
                </c:pt>
                <c:pt idx="5">
                  <c:v>старше 50 лет</c:v>
                </c:pt>
              </c:strCache>
            </c:strRef>
          </c:cat>
          <c:val>
            <c:numRef>
              <c:f>Лист1!$B$2:$B$7</c:f>
              <c:numCache>
                <c:formatCode>0.0%</c:formatCode>
                <c:ptCount val="6"/>
                <c:pt idx="0">
                  <c:v>0.09</c:v>
                </c:pt>
                <c:pt idx="1">
                  <c:v>6.7000000000000004E-2</c:v>
                </c:pt>
                <c:pt idx="2">
                  <c:v>0.19700000000000001</c:v>
                </c:pt>
                <c:pt idx="3">
                  <c:v>0.224</c:v>
                </c:pt>
                <c:pt idx="4">
                  <c:v>0.19700000000000001</c:v>
                </c:pt>
                <c:pt idx="5">
                  <c:v>0.224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200">
          <a:solidFill>
            <a:schemeClr val="tx1"/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5.3989112775050328E-2"/>
          <c:y val="6.5544619422572246E-3"/>
        </c:manualLayout>
      </c:layout>
      <c:overlay val="0"/>
      <c:txPr>
        <a:bodyPr/>
        <a:lstStyle/>
        <a:p>
          <a:pPr>
            <a:defRPr sz="1600"/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по полу:</c:v>
                </c:pt>
              </c:strCache>
            </c:strRef>
          </c:tx>
          <c:spPr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c:spPr>
          <c:dPt>
            <c:idx val="0"/>
            <c:bubble3D val="0"/>
          </c:dPt>
          <c:dPt>
            <c:idx val="1"/>
            <c:bubble3D val="0"/>
          </c:dPt>
          <c:dLbls>
            <c:dLbl>
              <c:idx val="0"/>
              <c:layout>
                <c:manualLayout>
                  <c:x val="6.2016823371343344E-2"/>
                  <c:y val="-9.1450744155999131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5.315727717543714E-2"/>
                  <c:y val="-2.6128784044571179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мужчины </c:v>
                </c:pt>
                <c:pt idx="1">
                  <c:v>женщины</c:v>
                </c:pt>
              </c:strCache>
            </c:strRef>
          </c:cat>
          <c:val>
            <c:numRef>
              <c:f>Лист1!$B$2:$B$3</c:f>
              <c:numCache>
                <c:formatCode>0.0%</c:formatCode>
                <c:ptCount val="2"/>
                <c:pt idx="0">
                  <c:v>0.53700000000000003</c:v>
                </c:pt>
                <c:pt idx="1">
                  <c:v>0.46300000000000002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400">
          <a:solidFill>
            <a:schemeClr val="tx1"/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по возрасту:</a:t>
            </a:r>
          </a:p>
        </c:rich>
      </c:tx>
      <c:layout>
        <c:manualLayout>
          <c:xMode val="edge"/>
          <c:yMode val="edge"/>
          <c:x val="4.9953674920585577E-2"/>
          <c:y val="0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по возрасту</c:v>
                </c:pt>
              </c:strCache>
            </c:strRef>
          </c:tx>
          <c:spPr>
            <a:ln>
              <a:solidFill>
                <a:schemeClr val="bg1">
                  <a:lumMod val="50000"/>
                </a:schemeClr>
              </a:solidFill>
            </a:ln>
          </c:spPr>
          <c:dPt>
            <c:idx val="0"/>
            <c:bubble3D val="0"/>
            <c:explosion val="20"/>
            <c:spPr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c:spPr>
          </c:dPt>
          <c:dPt>
            <c:idx val="1"/>
            <c:bubble3D val="0"/>
            <c:explosion val="18"/>
            <c:spPr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c:spPr>
          </c:dPt>
          <c:dPt>
            <c:idx val="2"/>
            <c:bubble3D val="0"/>
            <c:explosion val="15"/>
            <c:spPr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c:spPr>
          </c:dPt>
          <c:dPt>
            <c:idx val="3"/>
            <c:bubble3D val="0"/>
            <c:spPr>
              <a:solidFill>
                <a:schemeClr val="bg2"/>
              </a:solidFill>
              <a:ln>
                <a:solidFill>
                  <a:schemeClr val="bg1">
                    <a:lumMod val="50000"/>
                  </a:schemeClr>
                </a:solidFill>
              </a:ln>
            </c:spPr>
          </c:dPt>
          <c:dPt>
            <c:idx val="4"/>
            <c:bubble3D val="0"/>
            <c:explosion val="22"/>
            <c:spPr>
              <a:solidFill>
                <a:schemeClr val="accent3">
                  <a:lumMod val="40000"/>
                  <a:lumOff val="6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c:spPr>
          </c:dPt>
          <c:dPt>
            <c:idx val="5"/>
            <c:bubble3D val="0"/>
            <c:spPr>
              <a:solidFill>
                <a:schemeClr val="accent3">
                  <a:lumMod val="20000"/>
                  <a:lumOff val="8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c:spPr>
          </c:dPt>
          <c:dLbls>
            <c:dLbl>
              <c:idx val="0"/>
              <c:layout>
                <c:manualLayout>
                  <c:x val="7.7107275041042572E-3"/>
                  <c:y val="-1.8896709889377371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6987546264365024E-2"/>
                  <c:y val="-5.6690129668132125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15806991383413793"/>
                  <c:y val="-5.6690129668132111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7.3251607717041797E-2"/>
                  <c:y val="-0.20156490548669195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"/>
                  <c:y val="-0.13857587252210071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5"/>
                <c:pt idx="0">
                  <c:v>от 17 до 20 лет</c:v>
                </c:pt>
                <c:pt idx="1">
                  <c:v>от 21 до 29 лет</c:v>
                </c:pt>
                <c:pt idx="2">
                  <c:v>от 30 до 39 лет</c:v>
                </c:pt>
                <c:pt idx="3">
                  <c:v>от 40 до 49 лет</c:v>
                </c:pt>
                <c:pt idx="4">
                  <c:v>старше 50 лет</c:v>
                </c:pt>
              </c:strCache>
            </c:strRef>
          </c:cat>
          <c:val>
            <c:numRef>
              <c:f>Лист1!$B$2:$B$6</c:f>
              <c:numCache>
                <c:formatCode>0.0%</c:formatCode>
                <c:ptCount val="5"/>
                <c:pt idx="0">
                  <c:v>1.9E-2</c:v>
                </c:pt>
                <c:pt idx="1">
                  <c:v>0.13900000000000001</c:v>
                </c:pt>
                <c:pt idx="2">
                  <c:v>0.23300000000000001</c:v>
                </c:pt>
                <c:pt idx="3">
                  <c:v>0.27600000000000002</c:v>
                </c:pt>
                <c:pt idx="4">
                  <c:v>0.33200000000000002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200">
          <a:solidFill>
            <a:schemeClr val="tx1"/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по образованию:</a:t>
            </a:r>
          </a:p>
        </c:rich>
      </c:tx>
      <c:layout>
        <c:manualLayout>
          <c:xMode val="edge"/>
          <c:yMode val="edge"/>
          <c:x val="4.9953674920585577E-2"/>
          <c:y val="0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по образованию</c:v>
                </c:pt>
              </c:strCache>
            </c:strRef>
          </c:tx>
          <c:spPr>
            <a:ln>
              <a:solidFill>
                <a:schemeClr val="bg1">
                  <a:lumMod val="50000"/>
                </a:schemeClr>
              </a:solidFill>
            </a:ln>
          </c:spPr>
          <c:explosion val="17"/>
          <c:dPt>
            <c:idx val="0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c:spPr>
          </c:dPt>
          <c:dPt>
            <c:idx val="1"/>
            <c:bubble3D val="0"/>
            <c:spPr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c:spPr>
          </c:dPt>
          <c:dPt>
            <c:idx val="2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c:spPr>
          </c:dPt>
          <c:dPt>
            <c:idx val="3"/>
            <c:bubble3D val="0"/>
            <c:spPr>
              <a:solidFill>
                <a:schemeClr val="bg2"/>
              </a:solidFill>
              <a:ln>
                <a:solidFill>
                  <a:schemeClr val="bg1">
                    <a:lumMod val="50000"/>
                  </a:schemeClr>
                </a:solidFill>
              </a:ln>
            </c:spPr>
          </c:dPt>
          <c:dPt>
            <c:idx val="4"/>
            <c:bubble3D val="0"/>
            <c:spPr>
              <a:solidFill>
                <a:schemeClr val="accent3">
                  <a:lumMod val="40000"/>
                  <a:lumOff val="6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c:spPr>
          </c:dPt>
          <c:dPt>
            <c:idx val="5"/>
            <c:bubble3D val="0"/>
            <c:spPr>
              <a:solidFill>
                <a:schemeClr val="accent3">
                  <a:lumMod val="20000"/>
                  <a:lumOff val="8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c:spPr>
          </c:dPt>
          <c:dLbls>
            <c:dLbl>
              <c:idx val="0"/>
              <c:layout>
                <c:manualLayout>
                  <c:x val="-1.146253312691391E-2"/>
                  <c:y val="1.1690975308299078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8788803558863827E-2"/>
                  <c:y val="-1.0689048018233664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4092323075213866E-2"/>
                  <c:y val="0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322071639068954E-2"/>
                  <c:y val="-0.20309201755360515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5.9229373618849543E-2"/>
                  <c:y val="0.11607607835240528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5"/>
                <c:pt idx="0">
                  <c:v>не имеют основного общего образования</c:v>
                </c:pt>
                <c:pt idx="1">
                  <c:v>имеют основное общее (9 классов)</c:v>
                </c:pt>
                <c:pt idx="2">
                  <c:v>имеют среднее общее (11 классов)</c:v>
                </c:pt>
                <c:pt idx="3">
                  <c:v>СПО</c:v>
                </c:pt>
                <c:pt idx="4">
                  <c:v>ВПО</c:v>
                </c:pt>
              </c:strCache>
            </c:strRef>
          </c:cat>
          <c:val>
            <c:numRef>
              <c:f>Лист1!$B$2:$B$6</c:f>
              <c:numCache>
                <c:formatCode>0.0%</c:formatCode>
                <c:ptCount val="5"/>
                <c:pt idx="0">
                  <c:v>8.9999999999999993E-3</c:v>
                </c:pt>
                <c:pt idx="1">
                  <c:v>0.123</c:v>
                </c:pt>
                <c:pt idx="2">
                  <c:v>0.186</c:v>
                </c:pt>
                <c:pt idx="3">
                  <c:v>0.40500000000000003</c:v>
                </c:pt>
                <c:pt idx="4">
                  <c:v>0.27700000000000002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200">
          <a:solidFill>
            <a:schemeClr val="tx1"/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по причине увольнения:</a:t>
            </a:r>
          </a:p>
        </c:rich>
      </c:tx>
      <c:layout>
        <c:manualLayout>
          <c:xMode val="edge"/>
          <c:yMode val="edge"/>
          <c:x val="4.9953674920585577E-2"/>
          <c:y val="0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по образованию</c:v>
                </c:pt>
              </c:strCache>
            </c:strRef>
          </c:tx>
          <c:spPr>
            <a:ln>
              <a:solidFill>
                <a:schemeClr val="bg1">
                  <a:lumMod val="50000"/>
                </a:schemeClr>
              </a:solidFill>
            </a:ln>
          </c:spPr>
          <c:dPt>
            <c:idx val="0"/>
            <c:bubble3D val="0"/>
            <c:explosion val="11"/>
            <c:spPr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c:spPr>
          </c:dPt>
          <c:dPt>
            <c:idx val="1"/>
            <c:bubble3D val="0"/>
            <c:explosion val="12"/>
            <c:spPr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c:spPr>
          </c:dPt>
          <c:dPt>
            <c:idx val="2"/>
            <c:bubble3D val="0"/>
            <c:explosion val="10"/>
            <c:spPr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c:spPr>
          </c:dPt>
          <c:dPt>
            <c:idx val="3"/>
            <c:bubble3D val="0"/>
            <c:explosion val="13"/>
            <c:spPr>
              <a:solidFill>
                <a:schemeClr val="bg2"/>
              </a:solidFill>
              <a:ln>
                <a:solidFill>
                  <a:schemeClr val="bg1">
                    <a:lumMod val="50000"/>
                  </a:schemeClr>
                </a:solidFill>
              </a:ln>
            </c:spPr>
          </c:dPt>
          <c:dPt>
            <c:idx val="4"/>
            <c:bubble3D val="0"/>
            <c:explosion val="8"/>
            <c:spPr>
              <a:solidFill>
                <a:schemeClr val="accent3">
                  <a:lumMod val="40000"/>
                  <a:lumOff val="6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c:spPr>
          </c:dPt>
          <c:dPt>
            <c:idx val="5"/>
            <c:bubble3D val="0"/>
            <c:spPr>
              <a:solidFill>
                <a:schemeClr val="accent3">
                  <a:lumMod val="20000"/>
                  <a:lumOff val="8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c:spPr>
          </c:dPt>
          <c:dLbls>
            <c:dLbl>
              <c:idx val="0"/>
              <c:layout>
                <c:manualLayout>
                  <c:x val="-4.8118693496646256E-2"/>
                  <c:y val="-2.137841165796394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5.7307378244386122E-2"/>
                  <c:y val="2.0722620326136601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4092446777486145E-2"/>
                  <c:y val="-4.8991470083570958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8723826188393116E-2"/>
                  <c:y val="3.6966185855892557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6.2552055993000871E-2"/>
                  <c:y val="-0.13806683516646298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0.16666666666666666"/>
                  <c:y val="5.3890617091928057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Лист1!$A$2:$A$7</c:f>
              <c:strCache>
                <c:ptCount val="6"/>
                <c:pt idx="0">
                  <c:v>другие причины</c:v>
                </c:pt>
                <c:pt idx="1">
                  <c:v>истечение срока трудового договора</c:v>
                </c:pt>
                <c:pt idx="2">
                  <c:v>по соглашению сторон</c:v>
                </c:pt>
                <c:pt idx="3">
                  <c:v>по сокращению</c:v>
                </c:pt>
                <c:pt idx="4">
                  <c:v>по собственному желанию</c:v>
                </c:pt>
                <c:pt idx="5">
                  <c:v>ранее не работающие</c:v>
                </c:pt>
              </c:strCache>
            </c:strRef>
          </c:cat>
          <c:val>
            <c:numRef>
              <c:f>Лист1!$B$2:$B$7</c:f>
              <c:numCache>
                <c:formatCode>0.0%</c:formatCode>
                <c:ptCount val="6"/>
                <c:pt idx="0">
                  <c:v>4.5999999999999999E-2</c:v>
                </c:pt>
                <c:pt idx="1">
                  <c:v>6.0999999999999999E-2</c:v>
                </c:pt>
                <c:pt idx="2">
                  <c:v>6.8000000000000005E-2</c:v>
                </c:pt>
                <c:pt idx="3">
                  <c:v>0.108</c:v>
                </c:pt>
                <c:pt idx="4">
                  <c:v>0.67900000000000005</c:v>
                </c:pt>
                <c:pt idx="5">
                  <c:v>3.7999999999999999E-2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200">
          <a:solidFill>
            <a:schemeClr val="tx1"/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4243936892212892E-2"/>
          <c:y val="5.5544632467737505E-2"/>
          <c:w val="0.7954224875656134"/>
          <c:h val="0.62758670089288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lt1"/>
            </a:solidFill>
            <a:ln w="15875" cap="flat" cmpd="sng" algn="ctr">
              <a:solidFill>
                <a:schemeClr val="accent3">
                  <a:shade val="75000"/>
                  <a:satMod val="125000"/>
                  <a:lumMod val="75000"/>
                </a:schemeClr>
              </a:solidFill>
              <a:prstDash val="solid"/>
            </a:ln>
            <a:effectLst/>
          </c:spPr>
          <c:invertIfNegative val="0"/>
          <c:dLbls>
            <c:txPr>
              <a:bodyPr rot="-5400000" vert="horz" anchor="t" anchorCtr="0"/>
              <a:lstStyle/>
              <a:p>
                <a:pPr>
                  <a:defRPr sz="11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Лист1!$A$2:$A$13</c:f>
              <c:strCache>
                <c:ptCount val="12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  <c:pt idx="6">
                  <c:v>июль</c:v>
                </c:pt>
                <c:pt idx="7">
                  <c:v>август</c:v>
                </c:pt>
                <c:pt idx="8">
                  <c:v>сентябрь</c:v>
                </c:pt>
                <c:pt idx="9">
                  <c:v>октябрь</c:v>
                </c:pt>
                <c:pt idx="10">
                  <c:v>ноябрь</c:v>
                </c:pt>
                <c:pt idx="11">
                  <c:v>декабрь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2949</c:v>
                </c:pt>
                <c:pt idx="1">
                  <c:v>3150</c:v>
                </c:pt>
                <c:pt idx="2">
                  <c:v>3205</c:v>
                </c:pt>
                <c:pt idx="3">
                  <c:v>3228</c:v>
                </c:pt>
                <c:pt idx="4">
                  <c:v>3098</c:v>
                </c:pt>
                <c:pt idx="5">
                  <c:v>2890</c:v>
                </c:pt>
                <c:pt idx="6">
                  <c:v>2857</c:v>
                </c:pt>
                <c:pt idx="7">
                  <c:v>2781</c:v>
                </c:pt>
                <c:pt idx="8">
                  <c:v>2681</c:v>
                </c:pt>
                <c:pt idx="9">
                  <c:v>2629</c:v>
                </c:pt>
                <c:pt idx="10">
                  <c:v>2588</c:v>
                </c:pt>
                <c:pt idx="11">
                  <c:v>2818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4"/>
            </a:solidFill>
            <a:ln w="15875" cap="flat" cmpd="sng" algn="ctr">
              <a:solidFill>
                <a:schemeClr val="accent4">
                  <a:shade val="50000"/>
                  <a:shade val="75000"/>
                  <a:satMod val="125000"/>
                  <a:lumMod val="75000"/>
                </a:schemeClr>
              </a:solidFill>
              <a:prstDash val="solid"/>
            </a:ln>
            <a:effectLst/>
          </c:spPr>
          <c:invertIfNegative val="0"/>
          <c:dLbls>
            <c:txPr>
              <a:bodyPr rot="-5400000" vert="horz"/>
              <a:lstStyle/>
              <a:p>
                <a:pPr>
                  <a:defRPr sz="11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Лист1!$A$2:$A$13</c:f>
              <c:strCache>
                <c:ptCount val="12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  <c:pt idx="6">
                  <c:v>июль</c:v>
                </c:pt>
                <c:pt idx="7">
                  <c:v>август</c:v>
                </c:pt>
                <c:pt idx="8">
                  <c:v>сентябрь</c:v>
                </c:pt>
                <c:pt idx="9">
                  <c:v>октябрь</c:v>
                </c:pt>
                <c:pt idx="10">
                  <c:v>ноябрь</c:v>
                </c:pt>
                <c:pt idx="11">
                  <c:v>декабрь</c:v>
                </c:pt>
              </c:strCache>
            </c:strRef>
          </c:cat>
          <c:val>
            <c:numRef>
              <c:f>Лист1!$C$2:$C$13</c:f>
              <c:numCache>
                <c:formatCode>General</c:formatCode>
                <c:ptCount val="12"/>
                <c:pt idx="0">
                  <c:v>2661</c:v>
                </c:pt>
                <c:pt idx="1">
                  <c:v>2784</c:v>
                </c:pt>
                <c:pt idx="2">
                  <c:v>2797</c:v>
                </c:pt>
                <c:pt idx="3">
                  <c:v>2659</c:v>
                </c:pt>
                <c:pt idx="4">
                  <c:v>2410</c:v>
                </c:pt>
                <c:pt idx="5">
                  <c:v>2368</c:v>
                </c:pt>
                <c:pt idx="6">
                  <c:v>2347</c:v>
                </c:pt>
                <c:pt idx="7">
                  <c:v>2310</c:v>
                </c:pt>
                <c:pt idx="8">
                  <c:v>2149</c:v>
                </c:pt>
                <c:pt idx="9">
                  <c:v>2004</c:v>
                </c:pt>
                <c:pt idx="10">
                  <c:v>2031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19726080"/>
        <c:axId val="119727616"/>
      </c:barChart>
      <c:catAx>
        <c:axId val="11972608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119727616"/>
        <c:crosses val="autoZero"/>
        <c:auto val="1"/>
        <c:lblAlgn val="ctr"/>
        <c:lblOffset val="100"/>
        <c:noMultiLvlLbl val="0"/>
      </c:catAx>
      <c:valAx>
        <c:axId val="1197276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11972608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pP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Распределение по виду экономической деятельности последнего места работы безработных граждан (профессионально квалификационный состав), 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%</a:t>
            </a:r>
            <a:endParaRPr lang="ru-RU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>
        <c:manualLayout>
          <c:xMode val="edge"/>
          <c:yMode val="edge"/>
          <c:x val="0.12540965380593319"/>
          <c:y val="2.7214102991022775E-2"/>
        </c:manualLayout>
      </c:layout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Профессионально квалификационный состов безработных граждан, чел.</c:v>
                </c:pt>
              </c:strCache>
            </c:strRef>
          </c:tx>
          <c:spPr>
            <a:solidFill>
              <a:schemeClr val="accent3">
                <a:lumMod val="20000"/>
                <a:lumOff val="80000"/>
              </a:schemeClr>
            </a:solidFill>
            <a:ln w="15875" cap="flat" cmpd="sng" algn="ctr">
              <a:solidFill>
                <a:schemeClr val="accent3">
                  <a:shade val="75000"/>
                  <a:satMod val="125000"/>
                  <a:lumMod val="75000"/>
                </a:schemeClr>
              </a:solidFill>
              <a:prstDash val="solid"/>
            </a:ln>
            <a:effectLst/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Лист1!$A$2:$A$12</c:f>
              <c:strCache>
                <c:ptCount val="11"/>
                <c:pt idx="0">
                  <c:v>Обрабатывающие производства</c:v>
                </c:pt>
                <c:pt idx="1">
                  <c:v>Торговля оптовая и розничная; ремонт автотранспортных средств и мотоциклов</c:v>
                </c:pt>
                <c:pt idx="2">
                  <c:v>Транспортировка и хранение</c:v>
                </c:pt>
                <c:pt idx="3">
                  <c:v>Строительство</c:v>
                </c:pt>
                <c:pt idx="4">
                  <c:v>Деятельность в области здравоохранения и соц. услуг</c:v>
                </c:pt>
                <c:pt idx="5">
                  <c:v>Государственное управление и обеспечение военной безопасности; соц. обеспечение</c:v>
                </c:pt>
                <c:pt idx="6">
                  <c:v>Деятельность профессиональная, научная и техническая</c:v>
                </c:pt>
                <c:pt idx="7">
                  <c:v>Образование</c:v>
                </c:pt>
                <c:pt idx="8">
                  <c:v>Деятельность в области информации и связи</c:v>
                </c:pt>
                <c:pt idx="9">
                  <c:v>Деятельность финансовая и страховая</c:v>
                </c:pt>
                <c:pt idx="10">
                  <c:v>Предоставление прочих видов услуг</c:v>
                </c:pt>
              </c:strCache>
            </c:strRef>
          </c:cat>
          <c:val>
            <c:numRef>
              <c:f>Лист1!$B$2:$B$12</c:f>
              <c:numCache>
                <c:formatCode>0.00%</c:formatCode>
                <c:ptCount val="11"/>
                <c:pt idx="0">
                  <c:v>0.22850000000000001</c:v>
                </c:pt>
                <c:pt idx="1">
                  <c:v>0.193</c:v>
                </c:pt>
                <c:pt idx="2">
                  <c:v>7.1400000000000005E-2</c:v>
                </c:pt>
                <c:pt idx="3">
                  <c:v>6.7500000000000004E-2</c:v>
                </c:pt>
                <c:pt idx="4">
                  <c:v>4.9700000000000001E-2</c:v>
                </c:pt>
                <c:pt idx="5">
                  <c:v>4.7300000000000002E-2</c:v>
                </c:pt>
                <c:pt idx="6">
                  <c:v>4.0399999999999998E-2</c:v>
                </c:pt>
                <c:pt idx="7">
                  <c:v>3.9899999999999998E-2</c:v>
                </c:pt>
                <c:pt idx="8">
                  <c:v>3.3500000000000002E-2</c:v>
                </c:pt>
                <c:pt idx="9">
                  <c:v>3.2500000000000001E-2</c:v>
                </c:pt>
                <c:pt idx="10">
                  <c:v>0.03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9368320"/>
        <c:axId val="119378304"/>
      </c:barChart>
      <c:catAx>
        <c:axId val="119368320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050">
                <a:latin typeface="+mj-lt"/>
                <a:cs typeface="Arial" panose="020B0604020202020204" pitchFamily="34" charset="0"/>
              </a:defRPr>
            </a:pPr>
            <a:endParaRPr lang="ru-RU"/>
          </a:p>
        </c:txPr>
        <c:crossAx val="119378304"/>
        <c:crosses val="autoZero"/>
        <c:auto val="1"/>
        <c:lblAlgn val="ctr"/>
        <c:lblOffset val="100"/>
        <c:noMultiLvlLbl val="0"/>
      </c:catAx>
      <c:valAx>
        <c:axId val="119378304"/>
        <c:scaling>
          <c:orientation val="minMax"/>
        </c:scaling>
        <c:delete val="1"/>
        <c:axPos val="b"/>
        <c:majorGridlines/>
        <c:numFmt formatCode="0.00%" sourceLinked="1"/>
        <c:majorTickMark val="out"/>
        <c:minorTickMark val="none"/>
        <c:tickLblPos val="nextTo"/>
        <c:crossAx val="119368320"/>
        <c:crosses val="autoZero"/>
        <c:crossBetween val="between"/>
      </c:valAx>
      <c:spPr>
        <a:ln>
          <a:solidFill>
            <a:schemeClr val="tx1"/>
          </a:solidFill>
        </a:ln>
      </c:spPr>
    </c:plotArea>
    <c:plotVisOnly val="1"/>
    <c:dispBlanksAs val="gap"/>
    <c:showDLblsOverMax val="0"/>
  </c:chart>
  <c:spPr>
    <a:solidFill>
      <a:schemeClr val="bg1"/>
    </a:solidFill>
  </c:spPr>
  <c:txPr>
    <a:bodyPr/>
    <a:lstStyle/>
    <a:p>
      <a:pPr>
        <a:defRPr sz="1200">
          <a:solidFill>
            <a:schemeClr val="tx1">
              <a:lumMod val="75000"/>
              <a:lumOff val="25000"/>
            </a:schemeClr>
          </a:solidFill>
        </a:defRPr>
      </a:pPr>
      <a:endParaRPr lang="ru-RU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0.68878</cdr:x>
      <cdr:y>0.69627</cdr:y>
    </cdr:from>
    <cdr:to>
      <cdr:x>1</cdr:x>
      <cdr:y>0.80762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31085" y="1650746"/>
          <a:ext cx="1008110" cy="26397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Мужчины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0.04614</cdr:x>
      <cdr:y>0.1192</cdr:y>
    </cdr:from>
    <cdr:to>
      <cdr:x>0.37172</cdr:x>
      <cdr:y>0.27106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42851" y="282594"/>
          <a:ext cx="1008112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Женщины</a:t>
          </a:r>
          <a:endParaRPr lang="ru-RU" sz="1200" b="1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0.51712</cdr:x>
      <cdr:y>0.02391</cdr:y>
    </cdr:from>
    <cdr:to>
      <cdr:x>0.77944</cdr:x>
      <cdr:y>0.13367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703447" y="57258"/>
          <a:ext cx="864111" cy="2627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 smtClean="0"/>
            <a:t>14-15 лет</a:t>
          </a:r>
          <a:endParaRPr lang="ru-RU" sz="1100" dirty="0"/>
        </a:p>
      </cdr:txBody>
    </cdr:sp>
  </cdr:relSizeAnchor>
  <cdr:relSizeAnchor xmlns:cdr="http://schemas.openxmlformats.org/drawingml/2006/chartDrawing">
    <cdr:from>
      <cdr:x>0.72872</cdr:x>
      <cdr:y>0.20437</cdr:y>
    </cdr:from>
    <cdr:to>
      <cdr:x>1</cdr:x>
      <cdr:y>0.32467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474478" y="489306"/>
          <a:ext cx="921172" cy="28803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 smtClean="0"/>
            <a:t>16-17 лет</a:t>
          </a:r>
          <a:endParaRPr lang="ru-RU" sz="1100" dirty="0"/>
        </a:p>
      </cdr:txBody>
    </cdr:sp>
  </cdr:relSizeAnchor>
  <cdr:relSizeAnchor xmlns:cdr="http://schemas.openxmlformats.org/drawingml/2006/chartDrawing">
    <cdr:from>
      <cdr:x>0.74914</cdr:x>
      <cdr:y>0.53519</cdr:y>
    </cdr:from>
    <cdr:to>
      <cdr:x>0.98959</cdr:x>
      <cdr:y>0.71564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2467744" y="1281394"/>
          <a:ext cx="792069" cy="43204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 smtClean="0"/>
            <a:t>18-29 лет</a:t>
          </a:r>
          <a:endParaRPr lang="ru-RU" sz="1100" dirty="0"/>
        </a:p>
      </cdr:txBody>
    </cdr:sp>
  </cdr:relSizeAnchor>
  <cdr:relSizeAnchor xmlns:cdr="http://schemas.openxmlformats.org/drawingml/2006/chartDrawing">
    <cdr:from>
      <cdr:x>0.00701</cdr:x>
      <cdr:y>0.68557</cdr:y>
    </cdr:from>
    <cdr:to>
      <cdr:x>0.33242</cdr:x>
      <cdr:y>0.83595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23081" y="1641434"/>
          <a:ext cx="1071937" cy="3600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dirty="0" smtClean="0"/>
            <a:t>40-49 лет</a:t>
          </a:r>
          <a:endParaRPr lang="ru-RU" sz="1100" dirty="0"/>
        </a:p>
      </cdr:txBody>
    </cdr:sp>
  </cdr:relSizeAnchor>
  <cdr:relSizeAnchor xmlns:cdr="http://schemas.openxmlformats.org/drawingml/2006/chartDrawing">
    <cdr:from>
      <cdr:x>0.00192</cdr:x>
      <cdr:y>0.23444</cdr:y>
    </cdr:from>
    <cdr:to>
      <cdr:x>0.35318</cdr:x>
      <cdr:y>0.37098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6312" y="561314"/>
          <a:ext cx="1157089" cy="32690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dirty="0"/>
            <a:t>с</a:t>
          </a:r>
          <a:r>
            <a:rPr lang="ru-RU" sz="1100" dirty="0" smtClean="0"/>
            <a:t>тарше 50 лет</a:t>
          </a:r>
          <a:endParaRPr lang="ru-RU" sz="11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0.67814</cdr:x>
      <cdr:y>0.60814</cdr:y>
    </cdr:from>
    <cdr:to>
      <cdr:x>1</cdr:x>
      <cdr:y>0.77017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944203" y="1182359"/>
          <a:ext cx="922761" cy="31502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Мужчины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</cdr:x>
      <cdr:y>0.29166</cdr:y>
    </cdr:from>
    <cdr:to>
      <cdr:x>0.35163</cdr:x>
      <cdr:y>0.4861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0" y="648072"/>
          <a:ext cx="1008112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Женщины</a:t>
          </a:r>
          <a:endParaRPr lang="ru-RU" sz="1200" b="1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0.41083</cdr:x>
      <cdr:y>0.00165</cdr:y>
    </cdr:from>
    <cdr:to>
      <cdr:x>0.71686</cdr:x>
      <cdr:y>0.13436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353308" y="3329"/>
          <a:ext cx="1008112" cy="2675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 smtClean="0"/>
            <a:t>18-20 лет</a:t>
          </a:r>
          <a:endParaRPr lang="ru-RU" sz="1100" dirty="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0.24147</cdr:x>
      <cdr:y>0.78747</cdr:y>
    </cdr:from>
    <cdr:to>
      <cdr:x>0.42036</cdr:x>
      <cdr:y>0.89461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87499" y="1814542"/>
          <a:ext cx="583417" cy="2468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 smtClean="0"/>
            <a:t>СПО</a:t>
          </a:r>
          <a:endParaRPr lang="ru-RU" sz="1100" dirty="0"/>
        </a:p>
      </cdr:txBody>
    </cdr:sp>
  </cdr:relSizeAnchor>
  <cdr:relSizeAnchor xmlns:cdr="http://schemas.openxmlformats.org/drawingml/2006/chartDrawing">
    <cdr:from>
      <cdr:x>0.70482</cdr:x>
      <cdr:y>0.51055</cdr:y>
    </cdr:from>
    <cdr:to>
      <cdr:x>0.99649</cdr:x>
      <cdr:y>0.63176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298631" y="1176427"/>
          <a:ext cx="951229" cy="2792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 smtClean="0"/>
            <a:t>11 классов</a:t>
          </a:r>
        </a:p>
      </cdr:txBody>
    </cdr:sp>
  </cdr:relSizeAnchor>
  <cdr:relSizeAnchor xmlns:cdr="http://schemas.openxmlformats.org/drawingml/2006/chartDrawing">
    <cdr:from>
      <cdr:x>0.17523</cdr:x>
      <cdr:y>0.08773</cdr:y>
    </cdr:from>
    <cdr:to>
      <cdr:x>0.48434</cdr:x>
      <cdr:y>0.28718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571475" y="202152"/>
          <a:ext cx="1008111" cy="45959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50" dirty="0" smtClean="0"/>
            <a:t>Не имеют образования</a:t>
          </a:r>
          <a:endParaRPr lang="ru-RU" sz="1050" dirty="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0.01746</cdr:x>
      <cdr:y>0.78788</cdr:y>
    </cdr:from>
    <cdr:to>
      <cdr:x>0.47224</cdr:x>
      <cdr:y>0.9697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9854" y="1872208"/>
          <a:ext cx="1559446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 smtClean="0"/>
            <a:t>по собственному желанию</a:t>
          </a:r>
          <a:endParaRPr lang="ru-RU" sz="1100" dirty="0"/>
        </a:p>
      </cdr:txBody>
    </cdr:sp>
  </cdr:relSizeAnchor>
  <cdr:relSizeAnchor xmlns:cdr="http://schemas.openxmlformats.org/drawingml/2006/chartDrawing">
    <cdr:from>
      <cdr:x>0.60081</cdr:x>
      <cdr:y>0.55231</cdr:y>
    </cdr:from>
    <cdr:to>
      <cdr:x>1</cdr:x>
      <cdr:y>0.67352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060177" y="1431751"/>
          <a:ext cx="1368823" cy="3142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dirty="0"/>
            <a:t>п</a:t>
          </a:r>
          <a:r>
            <a:rPr lang="ru-RU" sz="1100" dirty="0" smtClean="0"/>
            <a:t>о сокращению</a:t>
          </a:r>
        </a:p>
      </cdr:txBody>
    </cdr:sp>
  </cdr:relSizeAnchor>
  <cdr:relSizeAnchor xmlns:cdr="http://schemas.openxmlformats.org/drawingml/2006/chartDrawing">
    <cdr:from>
      <cdr:x>0.10674</cdr:x>
      <cdr:y>0.07455</cdr:y>
    </cdr:from>
    <cdr:to>
      <cdr:x>0.49852</cdr:x>
      <cdr:y>0.2465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366004" y="193245"/>
          <a:ext cx="1343413" cy="4457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 smtClean="0"/>
            <a:t>другие причины</a:t>
          </a:r>
        </a:p>
      </cdr:txBody>
    </cdr:sp>
  </cdr:relSizeAnchor>
  <cdr:relSizeAnchor xmlns:cdr="http://schemas.openxmlformats.org/drawingml/2006/chartDrawing">
    <cdr:from>
      <cdr:x>0.60899</cdr:x>
      <cdr:y>0.29696</cdr:y>
    </cdr:from>
    <cdr:to>
      <cdr:x>1</cdr:x>
      <cdr:y>0.47494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2088227" y="769799"/>
          <a:ext cx="1340773" cy="46137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r"/>
          <a:r>
            <a:rPr lang="ru-RU" dirty="0"/>
            <a:t>п</a:t>
          </a:r>
          <a:r>
            <a:rPr lang="ru-RU" sz="1100" dirty="0" smtClean="0"/>
            <a:t>о соглашению сторон</a:t>
          </a:r>
          <a:endParaRPr lang="ru-RU" sz="1100" dirty="0"/>
        </a:p>
      </cdr:txBody>
    </cdr:sp>
  </cdr:relSizeAnchor>
  <cdr:relSizeAnchor xmlns:cdr="http://schemas.openxmlformats.org/drawingml/2006/chartDrawing">
    <cdr:from>
      <cdr:x>0</cdr:x>
      <cdr:y>0.25012</cdr:y>
    </cdr:from>
    <cdr:to>
      <cdr:x>0.40237</cdr:x>
      <cdr:y>0.42322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-3351028" y="648396"/>
          <a:ext cx="1379727" cy="4487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r"/>
          <a:r>
            <a:rPr lang="ru-RU" sz="1100" dirty="0" smtClean="0"/>
            <a:t>ранее не работающие</a:t>
          </a:r>
        </a:p>
        <a:p xmlns:a="http://schemas.openxmlformats.org/drawingml/2006/main">
          <a:pPr algn="r"/>
          <a:endParaRPr lang="ru-RU" sz="11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5346" y="6736733"/>
            <a:ext cx="4227758" cy="117615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3190" y="4176387"/>
            <a:ext cx="5381513" cy="2390889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28750" y="975359"/>
            <a:ext cx="4800600" cy="463296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8" y="502023"/>
            <a:ext cx="1543050" cy="6984452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93089" y="975359"/>
            <a:ext cx="3621965" cy="652630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857250" y="975360"/>
            <a:ext cx="4800600" cy="46329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898" y="2896864"/>
            <a:ext cx="4475000" cy="3231128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6832" y="6143349"/>
            <a:ext cx="4477871" cy="1113947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857249" y="975359"/>
            <a:ext cx="2510028" cy="46329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975360"/>
            <a:ext cx="2510028" cy="46329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7335" y="1867103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5476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1865376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321" y="2946406"/>
            <a:ext cx="2727064" cy="1677991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5137" y="975361"/>
            <a:ext cx="3012814" cy="6526307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824" y="4663737"/>
            <a:ext cx="2541495" cy="28526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56381" y="1524000"/>
            <a:ext cx="3086100" cy="4170408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416" y="1347314"/>
            <a:ext cx="2770586" cy="2884027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451" y="5952561"/>
            <a:ext cx="4787654" cy="1524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807200"/>
            <a:ext cx="6858000" cy="23368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68072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502440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4971" y="5829557"/>
            <a:ext cx="4884383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6347"/>
            <a:ext cx="4800600" cy="4632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29150" y="8229606"/>
            <a:ext cx="18859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4" y="8229606"/>
            <a:ext cx="251460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57500" y="8229606"/>
            <a:ext cx="13716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7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/>
            </a:gs>
            <a:gs pos="54000">
              <a:schemeClr val="bg2">
                <a:tint val="95000"/>
                <a:shade val="100000"/>
                <a:satMod val="130000"/>
                <a:lumMod val="130000"/>
              </a:schemeClr>
            </a:gs>
            <a:gs pos="100000">
              <a:schemeClr val="bg2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8640" y="323534"/>
            <a:ext cx="6336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Ситуация на рынке </a:t>
            </a:r>
            <a:r>
              <a:rPr lang="ru-RU" dirty="0" smtClean="0"/>
              <a:t>труда города Кургана 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на </a:t>
            </a:r>
            <a:r>
              <a:rPr lang="ru-RU" dirty="0" smtClean="0"/>
              <a:t>01.12.2017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88640" y="1015743"/>
            <a:ext cx="6552728" cy="1492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1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Уровень </a:t>
            </a:r>
            <a:r>
              <a:rPr lang="ru-RU" sz="1300" b="1" dirty="0">
                <a:latin typeface="Arial" panose="020B0604020202020204" pitchFamily="34" charset="0"/>
                <a:cs typeface="Arial" panose="020B0604020202020204" pitchFamily="34" charset="0"/>
              </a:rPr>
              <a:t>зарегистрированной безработицы 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составил </a:t>
            </a:r>
            <a:r>
              <a:rPr lang="ru-RU" sz="1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1,19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% 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от экономически активного населения, на аналогичную дату прошлого года – </a:t>
            </a:r>
            <a:r>
              <a:rPr lang="ru-RU" sz="1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1,53%.</a:t>
            </a:r>
            <a:endParaRPr lang="ru-RU" sz="1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   С 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начала 2017 года в ГКУ «Центр занятости населения Кургана Курганской области» за содействием в поиске подходящей работы обратилось – </a:t>
            </a:r>
            <a:r>
              <a:rPr lang="ru-RU" sz="1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7728 человек, 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что на 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24,1% 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меньше, чем в прошлом году 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(10188 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человек).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    На 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01.12.17г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. на учете в службе занятости состояли </a:t>
            </a:r>
            <a:r>
              <a:rPr lang="ru-RU" sz="1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2435 </a:t>
            </a:r>
            <a:r>
              <a:rPr lang="ru-RU" sz="1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граждан,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ищущих работу.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00708" y="2478773"/>
            <a:ext cx="51125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В числе обратившихся граждан:</a:t>
            </a:r>
            <a:endParaRPr lang="ru-RU" sz="1400" dirty="0"/>
          </a:p>
        </p:txBody>
      </p:sp>
      <p:graphicFrame>
        <p:nvGraphicFramePr>
          <p:cNvPr id="14" name="Диаграмма 13"/>
          <p:cNvGraphicFramePr/>
          <p:nvPr>
            <p:extLst>
              <p:ext uri="{D42A27DB-BD31-4B8C-83A1-F6EECF244321}">
                <p14:modId xmlns:p14="http://schemas.microsoft.com/office/powerpoint/2010/main" val="1775969244"/>
              </p:ext>
            </p:extLst>
          </p:nvPr>
        </p:nvGraphicFramePr>
        <p:xfrm>
          <a:off x="188643" y="2758368"/>
          <a:ext cx="3239195" cy="23708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8" name="Таблица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5949796"/>
              </p:ext>
            </p:extLst>
          </p:nvPr>
        </p:nvGraphicFramePr>
        <p:xfrm>
          <a:off x="471537" y="5292086"/>
          <a:ext cx="5934744" cy="3284615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bg1"/>
                  </a:outerShdw>
                </a:effectLst>
                <a:tableStyleId>{0E3FDE45-AF77-4B5C-9715-49D594BDF05E}</a:tableStyleId>
              </a:tblPr>
              <a:tblGrid>
                <a:gridCol w="4541639"/>
                <a:gridCol w="1393105"/>
              </a:tblGrid>
              <a:tr h="594360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Категории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</a:rPr>
                        <a:t> граждан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% от общего числа обратившихся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55171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Граждане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</a:rPr>
                        <a:t>предпенсионного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 возраста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7,7%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Освобожденные из учреждений, исполняющих наказание в виде лишения свободы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1,8%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55171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Инвалиды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7,4%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Стремящиеся возобновить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</a:rPr>
                        <a:t> трудовую деятельность после длительного (более года) перерыва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26,8%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55171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Граждане впервые ищущие работы (ранее не работавшие)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7,1%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55171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Выпускники образовательных организаций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2,5%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55171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Родители,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</a:rPr>
                        <a:t> имеющие несовершеннолетних детей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26,5%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" name="Диаграмма 18"/>
          <p:cNvGraphicFramePr/>
          <p:nvPr>
            <p:extLst>
              <p:ext uri="{D42A27DB-BD31-4B8C-83A1-F6EECF244321}">
                <p14:modId xmlns:p14="http://schemas.microsoft.com/office/powerpoint/2010/main" val="2263248278"/>
              </p:ext>
            </p:extLst>
          </p:nvPr>
        </p:nvGraphicFramePr>
        <p:xfrm>
          <a:off x="3345718" y="2786550"/>
          <a:ext cx="3395650" cy="23942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301208" y="4863085"/>
            <a:ext cx="10245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30-39 лет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757568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/>
            </a:gs>
            <a:gs pos="60000">
              <a:schemeClr val="bg2">
                <a:tint val="95000"/>
                <a:shade val="100000"/>
                <a:satMod val="130000"/>
                <a:lumMod val="130000"/>
              </a:schemeClr>
            </a:gs>
            <a:gs pos="100000">
              <a:schemeClr val="bg2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33128" y="4435584"/>
            <a:ext cx="51125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/>
              <a:t>Структура безработных </a:t>
            </a:r>
            <a:r>
              <a:rPr lang="ru-RU" sz="1400" dirty="0" smtClean="0"/>
              <a:t>граждан:</a:t>
            </a:r>
            <a:endParaRPr lang="ru-RU" sz="1400" dirty="0"/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1658481077"/>
              </p:ext>
            </p:extLst>
          </p:nvPr>
        </p:nvGraphicFramePr>
        <p:xfrm>
          <a:off x="332656" y="4673100"/>
          <a:ext cx="2866964" cy="1944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743198" y="1561383"/>
            <a:ext cx="5621215" cy="315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50" dirty="0" smtClean="0"/>
              <a:t>Динамика численности безработных граждан:</a:t>
            </a:r>
            <a:endParaRPr lang="ru-RU" sz="1450" dirty="0"/>
          </a:p>
        </p:txBody>
      </p:sp>
      <p:sp>
        <p:nvSpPr>
          <p:cNvPr id="16" name="TextBox 15"/>
          <p:cNvSpPr txBox="1"/>
          <p:nvPr/>
        </p:nvSpPr>
        <p:spPr>
          <a:xfrm>
            <a:off x="489248" y="261189"/>
            <a:ext cx="6048672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13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Из </a:t>
            </a:r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8378 </a:t>
            </a:r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граждан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г. Кургана,</a:t>
            </a:r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снятых с учета службы занятости (в 2016г. –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10697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человек), </a:t>
            </a:r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4510 </a:t>
            </a:r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человек трудоустроены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53,8%)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– что на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23,8%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меньше, чем в 2016г. (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5920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человек).</a:t>
            </a:r>
          </a:p>
          <a:p>
            <a:pPr lvl="0"/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   В установленном порядке </a:t>
            </a:r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4651 </a:t>
            </a:r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человек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признаны безработными, что на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16,2%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меньше, чем в аналогичный период 2016г. (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5551 человек).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   На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01.12.2017г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. численность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безработных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граждан составила </a:t>
            </a:r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2031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человек,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что на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21,5%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меньше, чем за соответствующий период 2016 года (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2588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человек).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9" name="Диаграмма 18"/>
          <p:cNvGraphicFramePr/>
          <p:nvPr>
            <p:extLst>
              <p:ext uri="{D42A27DB-BD31-4B8C-83A1-F6EECF244321}">
                <p14:modId xmlns:p14="http://schemas.microsoft.com/office/powerpoint/2010/main" val="2393279537"/>
              </p:ext>
            </p:extLst>
          </p:nvPr>
        </p:nvGraphicFramePr>
        <p:xfrm>
          <a:off x="3470512" y="4730170"/>
          <a:ext cx="3294112" cy="2016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0" name="Диаграмма 19"/>
          <p:cNvGraphicFramePr/>
          <p:nvPr>
            <p:extLst>
              <p:ext uri="{D42A27DB-BD31-4B8C-83A1-F6EECF244321}">
                <p14:modId xmlns:p14="http://schemas.microsoft.com/office/powerpoint/2010/main" val="3156304115"/>
              </p:ext>
            </p:extLst>
          </p:nvPr>
        </p:nvGraphicFramePr>
        <p:xfrm>
          <a:off x="265237" y="6501874"/>
          <a:ext cx="3261321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425450" y="7266579"/>
            <a:ext cx="6354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/>
              <a:t>ВПО</a:t>
            </a:r>
            <a:endParaRPr lang="ru-RU" sz="1100" dirty="0"/>
          </a:p>
        </p:txBody>
      </p:sp>
      <p:sp>
        <p:nvSpPr>
          <p:cNvPr id="23" name="TextBox 22"/>
          <p:cNvSpPr txBox="1"/>
          <p:nvPr/>
        </p:nvSpPr>
        <p:spPr>
          <a:xfrm>
            <a:off x="2503959" y="7032814"/>
            <a:ext cx="8640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/>
              <a:t>9 классов</a:t>
            </a:r>
            <a:endParaRPr lang="ru-RU" sz="1100" dirty="0"/>
          </a:p>
        </p:txBody>
      </p:sp>
      <p:graphicFrame>
        <p:nvGraphicFramePr>
          <p:cNvPr id="24" name="Диаграмма 23"/>
          <p:cNvGraphicFramePr/>
          <p:nvPr>
            <p:extLst>
              <p:ext uri="{D42A27DB-BD31-4B8C-83A1-F6EECF244321}">
                <p14:modId xmlns:p14="http://schemas.microsoft.com/office/powerpoint/2010/main" val="1434332345"/>
              </p:ext>
            </p:extLst>
          </p:nvPr>
        </p:nvGraphicFramePr>
        <p:xfrm>
          <a:off x="3351028" y="6524625"/>
          <a:ext cx="3429000" cy="259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5317579" y="6617316"/>
            <a:ext cx="155679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050" dirty="0"/>
              <a:t>и</a:t>
            </a:r>
            <a:r>
              <a:rPr lang="ru-RU" sz="1050" dirty="0" smtClean="0"/>
              <a:t>стечение срока трудового договора</a:t>
            </a:r>
            <a:endParaRPr lang="ru-RU" sz="1050" dirty="0"/>
          </a:p>
        </p:txBody>
      </p:sp>
      <p:sp>
        <p:nvSpPr>
          <p:cNvPr id="26" name="TextBox 25"/>
          <p:cNvSpPr txBox="1"/>
          <p:nvPr/>
        </p:nvSpPr>
        <p:spPr>
          <a:xfrm>
            <a:off x="3306316" y="5252307"/>
            <a:ext cx="12031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старше 50 лет</a:t>
            </a:r>
            <a:endParaRPr lang="ru-RU" sz="1200" dirty="0"/>
          </a:p>
        </p:txBody>
      </p:sp>
      <p:sp>
        <p:nvSpPr>
          <p:cNvPr id="27" name="TextBox 26"/>
          <p:cNvSpPr txBox="1"/>
          <p:nvPr/>
        </p:nvSpPr>
        <p:spPr>
          <a:xfrm>
            <a:off x="4087923" y="6193388"/>
            <a:ext cx="8431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40-49 лет</a:t>
            </a:r>
            <a:endParaRPr lang="ru-RU" sz="1200" dirty="0"/>
          </a:p>
        </p:txBody>
      </p:sp>
      <p:sp>
        <p:nvSpPr>
          <p:cNvPr id="28" name="TextBox 27"/>
          <p:cNvSpPr txBox="1"/>
          <p:nvPr/>
        </p:nvSpPr>
        <p:spPr>
          <a:xfrm>
            <a:off x="5730938" y="5769845"/>
            <a:ext cx="8640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30-39 лет</a:t>
            </a:r>
            <a:endParaRPr lang="ru-RU" sz="1200" dirty="0"/>
          </a:p>
        </p:txBody>
      </p:sp>
      <p:sp>
        <p:nvSpPr>
          <p:cNvPr id="29" name="TextBox 28"/>
          <p:cNvSpPr txBox="1"/>
          <p:nvPr/>
        </p:nvSpPr>
        <p:spPr>
          <a:xfrm>
            <a:off x="6000725" y="4931873"/>
            <a:ext cx="8640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/>
              <a:t>21-29 лет</a:t>
            </a:r>
            <a:endParaRPr lang="ru-RU" sz="1100" dirty="0"/>
          </a:p>
        </p:txBody>
      </p:sp>
      <p:graphicFrame>
        <p:nvGraphicFramePr>
          <p:cNvPr id="17" name="Диаграмма 16"/>
          <p:cNvGraphicFramePr/>
          <p:nvPr>
            <p:extLst>
              <p:ext uri="{D42A27DB-BD31-4B8C-83A1-F6EECF244321}">
                <p14:modId xmlns:p14="http://schemas.microsoft.com/office/powerpoint/2010/main" val="2082648407"/>
              </p:ext>
            </p:extLst>
          </p:nvPr>
        </p:nvGraphicFramePr>
        <p:xfrm>
          <a:off x="317306" y="1852821"/>
          <a:ext cx="6392555" cy="2736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215238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/>
            </a:gs>
            <a:gs pos="60000">
              <a:schemeClr val="bg2">
                <a:tint val="95000"/>
                <a:shade val="100000"/>
                <a:satMod val="130000"/>
                <a:lumMod val="130000"/>
              </a:schemeClr>
            </a:gs>
            <a:gs pos="100000">
              <a:schemeClr val="bg2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00125" y="3059832"/>
            <a:ext cx="59282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Коэффициент 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напряженности на рынке труда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, показывающий сколько человек, </a:t>
            </a:r>
            <a:r>
              <a:rPr lang="ru-RU" sz="1200" u="sng" dirty="0">
                <a:latin typeface="Arial" panose="020B0604020202020204" pitchFamily="34" charset="0"/>
                <a:cs typeface="Arial" panose="020B0604020202020204" pitchFamily="34" charset="0"/>
              </a:rPr>
              <a:t>ищущих работу,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претендует на 1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вакансию составил – </a:t>
            </a:r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0,75%</a:t>
            </a:r>
            <a:endParaRPr lang="ru-RU" sz="1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9723" y="2771800"/>
            <a:ext cx="6048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Количество заявленных вакансий </a:t>
            </a:r>
            <a:r>
              <a:rPr lang="ru-RU" dirty="0" smtClean="0"/>
              <a:t>в г. Кургане – </a:t>
            </a:r>
            <a:r>
              <a:rPr lang="ru-RU" dirty="0" smtClean="0"/>
              <a:t>3261</a:t>
            </a:r>
            <a:endParaRPr lang="ru-RU" dirty="0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9681613"/>
              </p:ext>
            </p:extLst>
          </p:nvPr>
        </p:nvGraphicFramePr>
        <p:xfrm>
          <a:off x="510927" y="323528"/>
          <a:ext cx="5934744" cy="242316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4541639"/>
                <a:gridCol w="1393105"/>
              </a:tblGrid>
              <a:tr h="192940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Категории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</a:rPr>
                        <a:t> безработных граждан</a:t>
                      </a:r>
                    </a:p>
                    <a:p>
                      <a:pPr algn="ctr"/>
                      <a:r>
                        <a:rPr lang="ru-RU" sz="1100" baseline="0" dirty="0" smtClean="0">
                          <a:solidFill>
                            <a:schemeClr val="tx1"/>
                          </a:solidFill>
                        </a:rPr>
                        <a:t>в г. Кургане на 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</a:rPr>
                        <a:t>01.12.2017г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% от общего числа безработных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Граждане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</a:rPr>
                        <a:t>предпенсионного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 возраста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12,9%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Инвалиды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12,0%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148415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Стремящиеся возобновить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</a:rPr>
                        <a:t> трудовую деятельность после длительного (более года) перерыва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23,9%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Граждане впервые ищущие работы (ранее не работавшие)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3,7%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Выпускники образовательных организаций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1,8%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Родители,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</a:rPr>
                        <a:t> имеющие несовершеннолетних детей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29,2%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611560" y="3488026"/>
            <a:ext cx="60486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Коэффициент 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напряженности на рынке труда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, показывающий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сколько </a:t>
            </a:r>
            <a:r>
              <a:rPr lang="ru-RU" sz="12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безработных граждан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претендует на 1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вакансию составил – </a:t>
            </a:r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0,62%</a:t>
            </a:r>
            <a:endParaRPr lang="ru-RU" sz="1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2913881861"/>
              </p:ext>
            </p:extLst>
          </p:nvPr>
        </p:nvGraphicFramePr>
        <p:xfrm>
          <a:off x="191691" y="3949691"/>
          <a:ext cx="6468542" cy="48827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10313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/>
            </a:gs>
            <a:gs pos="60000">
              <a:schemeClr val="bg2">
                <a:tint val="95000"/>
                <a:shade val="100000"/>
                <a:satMod val="130000"/>
                <a:lumMod val="130000"/>
              </a:schemeClr>
            </a:gs>
            <a:gs pos="100000">
              <a:schemeClr val="bg2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2656" y="251520"/>
            <a:ext cx="6048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Наиболее востребованные профессии</a:t>
            </a:r>
          </a:p>
          <a:p>
            <a:pPr algn="ctr"/>
            <a:r>
              <a:rPr lang="ru-RU" sz="1600" dirty="0" smtClean="0"/>
              <a:t>в </a:t>
            </a:r>
            <a:r>
              <a:rPr lang="ru-RU" sz="1600" dirty="0" err="1" smtClean="0"/>
              <a:t>г.Кургане</a:t>
            </a:r>
            <a:r>
              <a:rPr lang="ru-RU" sz="1600" dirty="0" smtClean="0"/>
              <a:t> на </a:t>
            </a:r>
            <a:r>
              <a:rPr lang="ru-RU" sz="1600" dirty="0" smtClean="0"/>
              <a:t>01.12.2017г</a:t>
            </a:r>
            <a:r>
              <a:rPr lang="ru-RU" sz="1600" dirty="0" smtClean="0"/>
              <a:t>.:</a:t>
            </a:r>
            <a:endParaRPr lang="ru-RU" sz="16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5766185"/>
              </p:ext>
            </p:extLst>
          </p:nvPr>
        </p:nvGraphicFramePr>
        <p:xfrm>
          <a:off x="332656" y="923778"/>
          <a:ext cx="5904656" cy="795528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3456384"/>
                <a:gridCol w="936104"/>
                <a:gridCol w="1512168"/>
              </a:tblGrid>
              <a:tr h="358299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Наименование профессии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Кол-во вакансий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Средняя заработная плата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38694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Военнослужащий (рядовой и сержантский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</a:rPr>
                        <a:t> состав)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197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31500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1676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Специалист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150</a:t>
                      </a:r>
                      <a:endParaRPr lang="ru-RU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13473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1498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Медицинская сестра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104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11194</a:t>
                      </a:r>
                      <a:endParaRPr lang="ru-RU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1498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Разнорабочий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96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19711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1498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Продавец продовольственных товаров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87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14288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1498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Рабочий строительный</a:t>
                      </a:r>
                      <a:endParaRPr lang="ru-RU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80</a:t>
                      </a:r>
                      <a:endParaRPr lang="ru-RU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14390</a:t>
                      </a:r>
                      <a:endParaRPr lang="ru-RU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1498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Швея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79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12096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18267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Уборщик производственных и служебных помещений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75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9405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1498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Подсобный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</a:rPr>
                        <a:t> рабочий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71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9738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Охранник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59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20067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14980"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Менеджер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48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15571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14980"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Полицейский</a:t>
                      </a:r>
                      <a:endParaRPr lang="ru-RU" sz="105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48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25000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1498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Врач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46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14513</a:t>
                      </a:r>
                      <a:endParaRPr lang="ru-RU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1498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Водитель автомобиля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40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15797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1498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Стропальщик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40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40000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1498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Консультант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37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13115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1498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Преподаватель (в колледжах, университетах и других ВУЗах)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37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11196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2263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Слесарь-ремонтник 2-8 разряда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35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18901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12547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Монтажник радиоэлектронной аппаратуры и приборов 2 разряда-3 разряда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34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10166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1498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Грузчик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31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16681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1498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Электросварщик ручной сварки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31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46666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1498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Монтажник</a:t>
                      </a:r>
                      <a:endParaRPr lang="ru-RU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30</a:t>
                      </a:r>
                      <a:endParaRPr lang="ru-RU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40000</a:t>
                      </a:r>
                      <a:endParaRPr lang="ru-RU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Инженер-технолог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29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16043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15839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Контролер станочных и </a:t>
                      </a:r>
                      <a:r>
                        <a:rPr lang="ru-RU" sz="1200" smtClean="0">
                          <a:solidFill>
                            <a:schemeClr val="tx1"/>
                          </a:solidFill>
                        </a:rPr>
                        <a:t>слесарных работ</a:t>
                      </a:r>
                    </a:p>
                    <a:p>
                      <a:r>
                        <a:rPr lang="ru-RU" sz="1200" smtClean="0">
                          <a:solidFill>
                            <a:schemeClr val="tx1"/>
                          </a:solidFill>
                        </a:rPr>
                        <a:t>3-5</a:t>
                      </a:r>
                      <a:r>
                        <a:rPr lang="ru-RU" sz="1200" baseline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200" smtClean="0">
                          <a:solidFill>
                            <a:schemeClr val="tx1"/>
                          </a:solidFill>
                        </a:rPr>
                        <a:t>разряда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28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</a:rPr>
                        <a:t>11287</a:t>
                      </a:r>
                      <a:endParaRPr lang="ru-RU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3431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/>
            </a:gs>
            <a:gs pos="60000">
              <a:schemeClr val="bg2">
                <a:tint val="95000"/>
                <a:shade val="100000"/>
                <a:satMod val="130000"/>
                <a:lumMod val="130000"/>
              </a:schemeClr>
            </a:gs>
            <a:gs pos="100000">
              <a:schemeClr val="bg2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6672" y="323534"/>
            <a:ext cx="61206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/>
              <a:t>Реализация государственной </a:t>
            </a:r>
            <a:r>
              <a:rPr lang="ru-RU" sz="1600" dirty="0" smtClean="0"/>
              <a:t>программы</a:t>
            </a:r>
          </a:p>
          <a:p>
            <a:pPr algn="ctr"/>
            <a:r>
              <a:rPr lang="ru-RU" sz="1600" dirty="0" smtClean="0"/>
              <a:t> </a:t>
            </a:r>
            <a:r>
              <a:rPr lang="ru-RU" sz="1600" dirty="0"/>
              <a:t>«Содействие занятости  </a:t>
            </a:r>
            <a:r>
              <a:rPr lang="ru-RU" sz="1600" dirty="0" smtClean="0"/>
              <a:t>населения»</a:t>
            </a:r>
          </a:p>
          <a:p>
            <a:pPr algn="ctr"/>
            <a:r>
              <a:rPr lang="ru-RU" sz="1600" dirty="0" smtClean="0"/>
              <a:t>в г. Кургане на </a:t>
            </a:r>
            <a:r>
              <a:rPr lang="ru-RU" sz="1600" dirty="0" smtClean="0"/>
              <a:t>01.12.2017г</a:t>
            </a:r>
            <a:r>
              <a:rPr lang="ru-RU" sz="1600" dirty="0" smtClean="0"/>
              <a:t>.</a:t>
            </a:r>
            <a:endParaRPr lang="ru-RU" sz="1600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60648" y="1245180"/>
            <a:ext cx="6264696" cy="1712068"/>
          </a:xfrm>
          <a:prstGeom prst="roundRect">
            <a:avLst/>
          </a:prstGeom>
          <a:solidFill>
            <a:schemeClr val="bg1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Трудоустроены 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4510 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человек, </a:t>
            </a:r>
            <a:endParaRPr lang="ru-RU" sz="1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том числе: </a:t>
            </a:r>
          </a:p>
          <a:p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инвалиды - 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87</a:t>
            </a: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выпускники 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образовательных 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организаций - 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89</a:t>
            </a: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родители 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имеющие несовершеннолетних 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детей – 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1153</a:t>
            </a:r>
            <a:endParaRPr lang="ru-RU" sz="1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испытывающие трудности - 24</a:t>
            </a:r>
          </a:p>
          <a:p>
            <a:endParaRPr lang="ru-RU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32656" y="3203848"/>
            <a:ext cx="6192688" cy="1283779"/>
          </a:xfrm>
          <a:prstGeom prst="roundRect">
            <a:avLst/>
          </a:prstGeom>
          <a:solidFill>
            <a:schemeClr val="bg1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Трудоустроено на временные и </a:t>
            </a:r>
            <a:r>
              <a:rPr lang="ru-RU" sz="1600" dirty="0" smtClean="0">
                <a:solidFill>
                  <a:schemeClr val="tx1"/>
                </a:solidFill>
              </a:rPr>
              <a:t>общественные </a:t>
            </a:r>
          </a:p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работы</a:t>
            </a:r>
            <a:r>
              <a:rPr lang="ru-RU" sz="1600" dirty="0">
                <a:solidFill>
                  <a:schemeClr val="tx1"/>
                </a:solidFill>
              </a:rPr>
              <a:t>: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школьники - 1244</a:t>
            </a:r>
            <a:endParaRPr lang="ru-RU" sz="1600" dirty="0">
              <a:solidFill>
                <a:schemeClr val="tx1"/>
              </a:solidFill>
            </a:endParaRPr>
          </a:p>
          <a:p>
            <a:r>
              <a:rPr lang="ru-RU" sz="1600" dirty="0" smtClean="0">
                <a:solidFill>
                  <a:schemeClr val="tx1"/>
                </a:solidFill>
              </a:rPr>
              <a:t>безработные граждане - </a:t>
            </a:r>
            <a:r>
              <a:rPr lang="ru-RU" sz="1600" dirty="0" smtClean="0">
                <a:solidFill>
                  <a:schemeClr val="tx1"/>
                </a:solidFill>
              </a:rPr>
              <a:t>908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32656" y="4716016"/>
            <a:ext cx="6264696" cy="1656184"/>
          </a:xfrm>
          <a:prstGeom prst="roundRect">
            <a:avLst/>
          </a:prstGeom>
          <a:solidFill>
            <a:schemeClr val="bg1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Оказано государственных услуг:</a:t>
            </a:r>
          </a:p>
          <a:p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Профориентация 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4439 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гражданам (услуг - 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4804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Психологическая поддержка 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584 гражданам 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(услуг – 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603);</a:t>
            </a: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Социальная адаптация 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592 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гражданам (услуг – 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599);</a:t>
            </a: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Информирование 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5064 граждан</a:t>
            </a:r>
            <a:endParaRPr lang="ru-RU" sz="1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468 работодателей (954 консультации)</a:t>
            </a: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01231" y="6660232"/>
            <a:ext cx="6408712" cy="1656184"/>
          </a:xfrm>
          <a:prstGeom prst="roundRect">
            <a:avLst/>
          </a:prstGeom>
          <a:solidFill>
            <a:schemeClr val="bg1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548 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граждан приступили 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 профессиональному 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обучению</a:t>
            </a:r>
          </a:p>
          <a:p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В том числе:</a:t>
            </a:r>
          </a:p>
          <a:p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497 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безработные граждане;</a:t>
            </a:r>
          </a:p>
          <a:p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43 – женщины, находящиеся в отпуске по уходу за ребенком до 3-х лет;</a:t>
            </a:r>
          </a:p>
          <a:p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8 - пенсионеры</a:t>
            </a: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4279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2806</TotalTime>
  <Words>763</Words>
  <Application>Microsoft Office PowerPoint</Application>
  <PresentationFormat>Экран (4:3)</PresentationFormat>
  <Paragraphs>205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Золотарева Мария Алексеевна</dc:creator>
  <cp:lastModifiedBy>Varlamova</cp:lastModifiedBy>
  <cp:revision>169</cp:revision>
  <cp:lastPrinted>2017-12-12T09:08:20Z</cp:lastPrinted>
  <dcterms:created xsi:type="dcterms:W3CDTF">2017-06-23T05:32:50Z</dcterms:created>
  <dcterms:modified xsi:type="dcterms:W3CDTF">2017-12-12T11:42:07Z</dcterms:modified>
</cp:coreProperties>
</file>