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</p:sldIdLst>
  <p:sldSz cx="10080625" cy="5670550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9" userDrawn="1">
          <p15:clr>
            <a:srgbClr val="A4A3A4"/>
          </p15:clr>
        </p15:guide>
        <p15:guide id="2" pos="19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D1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9771" autoAdjust="0"/>
  </p:normalViewPr>
  <p:slideViewPr>
    <p:cSldViewPr>
      <p:cViewPr varScale="1">
        <p:scale>
          <a:sx n="134" d="100"/>
          <a:sy n="134" d="100"/>
        </p:scale>
        <p:origin x="468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9"/>
        <p:guide pos="19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0CD93815-B5B1-4EC7-BC50-2055A529D63B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84A8B628-E16A-4F67-AA2A-504C6180C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37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6675" y="755650"/>
            <a:ext cx="6626225" cy="372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5800" y="4722415"/>
            <a:ext cx="5407984" cy="4472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3733" cy="4960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13" algn="l"/>
                <a:tab pos="822224" algn="l"/>
                <a:tab pos="1233336" algn="l"/>
                <a:tab pos="1644448" algn="l"/>
                <a:tab pos="2055561" algn="l"/>
                <a:tab pos="2466672" algn="l"/>
                <a:tab pos="28777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25853" y="0"/>
            <a:ext cx="2933733" cy="4960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13" algn="l"/>
                <a:tab pos="822224" algn="l"/>
                <a:tab pos="1233336" algn="l"/>
                <a:tab pos="1644448" algn="l"/>
                <a:tab pos="2055561" algn="l"/>
                <a:tab pos="2466672" algn="l"/>
                <a:tab pos="28777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44831"/>
            <a:ext cx="2933733" cy="4960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13" algn="l"/>
                <a:tab pos="822224" algn="l"/>
                <a:tab pos="1233336" algn="l"/>
                <a:tab pos="1644448" algn="l"/>
                <a:tab pos="2055561" algn="l"/>
                <a:tab pos="2466672" algn="l"/>
                <a:tab pos="28777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25853" y="9444831"/>
            <a:ext cx="2933733" cy="4960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10617" algn="l"/>
                <a:tab pos="821232" algn="l"/>
                <a:tab pos="1231849" algn="l"/>
                <a:tab pos="1644050" algn="l"/>
                <a:tab pos="2054666" algn="l"/>
                <a:tab pos="2465281" algn="l"/>
                <a:tab pos="2877483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defRPr>
            </a:lvl1pPr>
          </a:lstStyle>
          <a:p>
            <a:pPr>
              <a:defRPr/>
            </a:pPr>
            <a:fld id="{8C6BD695-55E0-4D9D-8909-DB0B12E3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03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A78147-C570-4F7C-975A-0F76FC5FEFC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1980AB87-5A11-4C94-A515-CA742902991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1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10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1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2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3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8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4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6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5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1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6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6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7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6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8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3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A7E7FC-86E2-42D1-A260-5D98DCC6688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5853" y="9444830"/>
            <a:ext cx="2928994" cy="49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spcBef>
                <a:spcPts val="188"/>
              </a:spcBef>
              <a:spcAft>
                <a:spcPts val="188"/>
              </a:spcAft>
              <a:buSzPct val="100000"/>
              <a:tabLst>
                <a:tab pos="0" algn="l"/>
                <a:tab pos="448665" algn="l"/>
                <a:tab pos="897331" algn="l"/>
                <a:tab pos="1345996" algn="l"/>
                <a:tab pos="1794661" algn="l"/>
                <a:tab pos="2243327" algn="l"/>
                <a:tab pos="2691992" algn="l"/>
                <a:tab pos="3140657" algn="l"/>
                <a:tab pos="3589323" algn="l"/>
                <a:tab pos="4037988" algn="l"/>
                <a:tab pos="4486653" algn="l"/>
                <a:tab pos="4935319" algn="l"/>
                <a:tab pos="5383984" algn="l"/>
                <a:tab pos="5832649" algn="l"/>
                <a:tab pos="6281314" algn="l"/>
                <a:tab pos="6729980" algn="l"/>
                <a:tab pos="7178645" algn="l"/>
                <a:tab pos="7627311" algn="l"/>
                <a:tab pos="8075975" algn="l"/>
                <a:tab pos="8524642" algn="l"/>
                <a:tab pos="8973306" algn="l"/>
                <a:tab pos="9421972" algn="l"/>
                <a:tab pos="9870637" algn="l"/>
                <a:tab pos="10319303" algn="l"/>
                <a:tab pos="10767967" algn="l"/>
              </a:tabLst>
            </a:pPr>
            <a:fld id="{C4F145E9-3314-40E0-8C0F-4165C55CF76F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rPr>
              <a:pPr algn="r" eaLnBrk="1">
                <a:lnSpc>
                  <a:spcPct val="93000"/>
                </a:lnSpc>
                <a:spcBef>
                  <a:spcPts val="188"/>
                </a:spcBef>
                <a:spcAft>
                  <a:spcPts val="188"/>
                </a:spcAft>
                <a:buSzPct val="100000"/>
                <a:tabLst>
                  <a:tab pos="0" algn="l"/>
                  <a:tab pos="448665" algn="l"/>
                  <a:tab pos="897331" algn="l"/>
                  <a:tab pos="1345996" algn="l"/>
                  <a:tab pos="1794661" algn="l"/>
                  <a:tab pos="2243327" algn="l"/>
                  <a:tab pos="2691992" algn="l"/>
                  <a:tab pos="3140657" algn="l"/>
                  <a:tab pos="3589323" algn="l"/>
                  <a:tab pos="4037988" algn="l"/>
                  <a:tab pos="4486653" algn="l"/>
                  <a:tab pos="4935319" algn="l"/>
                  <a:tab pos="5383984" algn="l"/>
                  <a:tab pos="5832649" algn="l"/>
                  <a:tab pos="6281314" algn="l"/>
                  <a:tab pos="6729980" algn="l"/>
                  <a:tab pos="7178645" algn="l"/>
                  <a:tab pos="7627311" algn="l"/>
                  <a:tab pos="8075975" algn="l"/>
                  <a:tab pos="8524642" algn="l"/>
                  <a:tab pos="8973306" algn="l"/>
                  <a:tab pos="9421972" algn="l"/>
                  <a:tab pos="9870637" algn="l"/>
                  <a:tab pos="10319303" algn="l"/>
                  <a:tab pos="10767967" algn="l"/>
                </a:tabLst>
              </a:pPr>
              <a:t>9</a:t>
            </a:fld>
            <a:endParaRPr lang="ru-RU" sz="1300" dirty="0">
              <a:solidFill>
                <a:srgbClr val="000000"/>
              </a:solidFill>
              <a:latin typeface="Times New Roman" pitchFamily="18" charset="0"/>
              <a:cs typeface="Segoe UI" pitchFamily="32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2" cy="4474369"/>
          </a:xfrm>
          <a:noFill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3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2C07-AB43-48B8-AE93-DD3A59D3B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4360-C4DA-4B25-915B-E96ADB573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504C-C096-43D0-8974-2B8DB67C7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4A9C-0BE6-4184-97DD-EE66EEFF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C30C2-1841-403A-B02B-E4E03592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AEFC-05C8-4EB6-832F-EB4430D2D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9237F-CC61-454D-B33A-B14AA5292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9A37-4E82-4CAE-8FAE-72BA44842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E693-B3ED-40D4-881F-A997C5B86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CA18-67BF-4E0F-8165-5E56785B9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A1C7-C40F-4F93-BA83-C620737B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8857-A207-4A78-8875-64972F08B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заглавия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2" charset="0"/>
              </a:defRPr>
            </a:lvl1pPr>
          </a:lstStyle>
          <a:p>
            <a:pPr>
              <a:defRPr/>
            </a:pPr>
            <a:fld id="{7EEA14B0-EC2A-48DF-9F13-5F80CD535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3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950" y="49213"/>
            <a:ext cx="197961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388" y="4500563"/>
            <a:ext cx="2400300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936625" y="1467123"/>
            <a:ext cx="8461405" cy="303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40" rIns="90000" bIns="45000"/>
          <a:lstStyle/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ct val="100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Вопрос 18.  Типовые решения по устройству входных групп объектов бизнеса. Материалы для использования.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59336-5DDD-8971-9494-B34C9409CCDF}"/>
              </a:ext>
            </a:extLst>
          </p:cNvPr>
          <p:cNvSpPr txBox="1"/>
          <p:nvPr/>
        </p:nvSpPr>
        <p:spPr>
          <a:xfrm>
            <a:off x="1227543" y="289608"/>
            <a:ext cx="467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Внешний вид входных групп зависит от общего архитектурного облика здания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711F4F-71BA-10C1-F8F8-175D28219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2" y="1035075"/>
            <a:ext cx="6449387" cy="448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2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66725" y="4171950"/>
            <a:ext cx="49149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13915" y="302107"/>
            <a:ext cx="5626523" cy="66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lnSpc>
                <a:spcPct val="93000"/>
              </a:lnSpc>
              <a:spcBef>
                <a:spcPct val="20000"/>
              </a:spcBef>
              <a:buSzPct val="100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Размещение входных групп на фасаде здания.</a:t>
            </a:r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359792" y="1111393"/>
            <a:ext cx="97930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Изменение входных групп должно осуществляться в соответствии с паспортом фасада, единообразно общему архитектурному облику фасада.</a:t>
            </a:r>
          </a:p>
          <a:p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Максимально допустимая высота уровня входа не более 1,2 метра.</a:t>
            </a:r>
          </a:p>
          <a:p>
            <a:endParaRPr lang="ru-RU" sz="1600" spc="-2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ru-RU" sz="1600" spc="-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Если</a:t>
            </a:r>
            <a:r>
              <a:rPr lang="ru-RU" sz="1600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16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архитектурным</a:t>
            </a:r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r>
              <a:rPr lang="ru-RU" sz="16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решением </a:t>
            </a:r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предусмотрено несколько входных групп, то их необходимо объединять в одном решении, имеющем конструктивное, стилевое и цветовое </a:t>
            </a:r>
            <a:r>
              <a:rPr lang="ru-RU" sz="16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единство.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C75AAA0B-58D2-C00A-4E31-E0F3A67ECE96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725" y="3204274"/>
            <a:ext cx="6994675" cy="21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68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66725" y="4171950"/>
            <a:ext cx="49149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13915" y="302107"/>
            <a:ext cx="5626523" cy="66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lnSpc>
                <a:spcPct val="93000"/>
              </a:lnSpc>
              <a:spcBef>
                <a:spcPct val="20000"/>
              </a:spcBef>
              <a:buSzPct val="100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Размещение входных групп на фасаде здания.</a:t>
            </a:r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D8059E-2659-B3DA-CEDE-2B9708A3B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27"/>
          <a:stretch/>
        </p:blipFill>
        <p:spPr>
          <a:xfrm>
            <a:off x="896175" y="1053449"/>
            <a:ext cx="7723137" cy="43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3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66725" y="4171950"/>
            <a:ext cx="49149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13915" y="302107"/>
            <a:ext cx="5626523" cy="66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lnSpc>
                <a:spcPct val="93000"/>
              </a:lnSpc>
              <a:spcBef>
                <a:spcPct val="20000"/>
              </a:spcBef>
              <a:buSzPct val="100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Разработанные проектные решения.</a:t>
            </a:r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8272D5-C180-EF3C-3B44-B22A74009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1" y="702589"/>
            <a:ext cx="7250134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5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66725" y="4171950"/>
            <a:ext cx="49149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13915" y="302107"/>
            <a:ext cx="5626523" cy="66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lnSpc>
                <a:spcPct val="93000"/>
              </a:lnSpc>
              <a:spcBef>
                <a:spcPct val="20000"/>
              </a:spcBef>
              <a:buSzPct val="100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Разработанные проектные решения.</a:t>
            </a:r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557635-80C4-0F74-27A2-280B929DD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630549"/>
            <a:ext cx="6095129" cy="49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62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66725" y="4171950"/>
            <a:ext cx="49149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13915" y="302107"/>
            <a:ext cx="5626523" cy="66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lnSpc>
                <a:spcPct val="93000"/>
              </a:lnSpc>
              <a:spcBef>
                <a:spcPct val="20000"/>
              </a:spcBef>
              <a:buSzPct val="100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Разработанные проектные решения.</a:t>
            </a:r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2F3021-2288-10A2-AD01-AA285CBA8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44" y="761157"/>
            <a:ext cx="5040560" cy="4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3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90587" y="279490"/>
            <a:ext cx="5626523" cy="66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lnSpc>
                <a:spcPct val="93000"/>
              </a:lnSpc>
              <a:spcBef>
                <a:spcPct val="20000"/>
              </a:spcBef>
              <a:buSzPct val="100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Возможные используемые материалы</a:t>
            </a:r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59336-5DDD-8971-9494-B34C9409CCDF}"/>
              </a:ext>
            </a:extLst>
          </p:cNvPr>
          <p:cNvSpPr txBox="1"/>
          <p:nvPr/>
        </p:nvSpPr>
        <p:spPr>
          <a:xfrm>
            <a:off x="905043" y="1212847"/>
            <a:ext cx="3940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Клинкерная плитка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Керамогранит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Полимерпесчаная</a:t>
            </a:r>
            <a:r>
              <a:rPr lang="ru-RU" dirty="0"/>
              <a:t> плитка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Плитка из природного камня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Бетонная плитка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EC763A-3B23-9927-705F-2C584E3CE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3213856"/>
            <a:ext cx="3240360" cy="2213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583752-A2FF-7E82-0F0F-438FEAE71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69" y="1036728"/>
            <a:ext cx="3450300" cy="2291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E65F7D-2C4F-5530-1D70-D619F2F697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3699371"/>
            <a:ext cx="2419180" cy="1611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3902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59336-5DDD-8971-9494-B34C9409CCDF}"/>
              </a:ext>
            </a:extLst>
          </p:cNvPr>
          <p:cNvSpPr txBox="1"/>
          <p:nvPr/>
        </p:nvSpPr>
        <p:spPr>
          <a:xfrm>
            <a:off x="1227543" y="289608"/>
            <a:ext cx="467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Внешний вид входных групп зависит от общего архитектурного облика здания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C2EBFF-C698-40C3-CB1F-B24E7AB2B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934422"/>
            <a:ext cx="6624736" cy="46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4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400000"/>
                    </a14:imgEffect>
                    <a14:imgEffect>
                      <a14:brightnessContrast bright="-20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0175" y="12700"/>
            <a:ext cx="36004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8" name="AutoShape 14"/>
          <p:cNvSpPr>
            <a:spLocks noChangeArrowheads="1"/>
          </p:cNvSpPr>
          <p:nvPr/>
        </p:nvSpPr>
        <p:spPr bwMode="auto">
          <a:xfrm rot="5400000">
            <a:off x="-31749" y="134937"/>
            <a:ext cx="1079500" cy="955675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8200" name="AutoShape 2" descr="blob:https://web.whatsapp.com/7af9b5c7-a2f0-4dd3-917d-17415db5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3" descr="blob:https://web.whatsapp.com/0625d8cb-304e-431a-ae15-6ed06d988e1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AutoShape 2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c0ae383e-c2c6-40f6-b0ae-c3b3ec814f1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59336-5DDD-8971-9494-B34C9409CCDF}"/>
              </a:ext>
            </a:extLst>
          </p:cNvPr>
          <p:cNvSpPr txBox="1"/>
          <p:nvPr/>
        </p:nvSpPr>
        <p:spPr>
          <a:xfrm>
            <a:off x="1227543" y="289608"/>
            <a:ext cx="467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Внешний вид входных групп зависит от общего архитектурного облика здания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60BFFA-C731-0F18-C4EF-EDC048BCB6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1035075"/>
            <a:ext cx="6480720" cy="4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0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10432</TotalTime>
  <Words>158</Words>
  <Application>Microsoft Office PowerPoint</Application>
  <PresentationFormat>Произвольный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Владимировна Ласая</cp:lastModifiedBy>
  <cp:revision>709</cp:revision>
  <cp:lastPrinted>2026-06-11T09:18:34Z</cp:lastPrinted>
  <dcterms:created xsi:type="dcterms:W3CDTF">2024-05-19T04:16:36Z</dcterms:created>
  <dcterms:modified xsi:type="dcterms:W3CDTF">2026-06-11T09:18:42Z</dcterms:modified>
</cp:coreProperties>
</file>